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10287000" cx="18288000"/>
  <p:notesSz cx="6858000" cy="9144000"/>
  <p:embeddedFontLst>
    <p:embeddedFont>
      <p:font typeface="Roboto"/>
      <p:regular r:id="rId74"/>
      <p:bold r:id="rId75"/>
      <p:italic r:id="rId76"/>
      <p:boldItalic r:id="rId77"/>
    </p:embeddedFont>
    <p:embeddedFont>
      <p:font typeface="Open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AAC8A5-A41D-4079-BE18-03600E1C42AC}">
  <a:tblStyle styleId="{C8AAC8A5-A41D-4079-BE18-03600E1C42A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0188AF8-9BD6-4CDD-AF73-1B26126122F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-italic.fntdata"/><Relationship Id="rId81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-bold.fntdata"/><Relationship Id="rId30" Type="http://schemas.openxmlformats.org/officeDocument/2006/relationships/slide" Target="slides/slide24.xml"/><Relationship Id="rId74" Type="http://schemas.openxmlformats.org/officeDocument/2006/relationships/font" Target="fonts/Roboto-regular.fntdata"/><Relationship Id="rId33" Type="http://schemas.openxmlformats.org/officeDocument/2006/relationships/slide" Target="slides/slide27.xml"/><Relationship Id="rId77" Type="http://schemas.openxmlformats.org/officeDocument/2006/relationships/font" Target="fonts/Roboto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-italic.fntdata"/><Relationship Id="rId35" Type="http://schemas.openxmlformats.org/officeDocument/2006/relationships/slide" Target="slides/slide29.xml"/><Relationship Id="rId79" Type="http://schemas.openxmlformats.org/officeDocument/2006/relationships/font" Target="fonts/OpenSans-bold.fntdata"/><Relationship Id="rId34" Type="http://schemas.openxmlformats.org/officeDocument/2006/relationships/slide" Target="slides/slide28.xml"/><Relationship Id="rId78" Type="http://schemas.openxmlformats.org/officeDocument/2006/relationships/font" Target="fonts/OpenSans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3008e179d_3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333008e179d_34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3008e179d_3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333008e179d_34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3008e179d_3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333008e179d_34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581650f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581650f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581650fa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581650fa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581650fa1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581650f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581650fa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3581650fa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581650fa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581650f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581650fa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581650f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581650fa1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3581650fa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fad909770_6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3fad909770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fad909770_6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3fad909770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581650fa1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3581650fa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581650fa1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581650fa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581650fa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581650f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581650fa1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581650fa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581650fa1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3581650fa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581650fa1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581650fa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581650fa1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3581650fa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fabb6576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fabb6576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fabb6576d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fabb6576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fabb6576d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3fabb6576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fabb6576d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fabb6576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35896dd117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35896dd11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35896dd117_3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35896dd11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fad909770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fad90977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5896dd117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5896dd11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5896dd117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35896dd117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5896dd117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35896dd11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5896dd117_3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35896dd11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5896dd117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35896dd11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5896dd117_3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5896dd117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b53db3bfb_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b53db3bfb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3b53db3bfb_2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3b53db3bf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b53db3bfb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b53db3bfb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3b53db3bfb_2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3b53db3bfb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3883e1098f_5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3883e1098f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3f0b04b89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43f0b04b89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3f0b04b89_3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3f0b04b89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p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viewer.diagrams.net/?tags=%7B%7D&amp;lightbox=1&amp;highlight=0000ff&amp;edit=_blank&amp;layers=1&amp;nav=1&amp;dark=auto#Uhttps%3A%2F%2Fdrive.google.com%2Fuc%3Fid%3D1BV_OwtMkW3ffpaq31dNLRHS7xVkoKBUO%26export%3Ddownload" TargetMode="External"/><Relationship Id="rId4" Type="http://schemas.openxmlformats.org/officeDocument/2006/relationships/hyperlink" Target="https://viewer.diagrams.net/?tags=%7B%7D&amp;lightbox=1&amp;highlight=0000ff&amp;edit=_blank&amp;layers=1&amp;nav=1&amp;dark=auto#Uhttps%3A%2F%2Fdrive.google.com%2Fuc%3Fid%3D1Z8zzdNiyUC-5g1fbBfvzDWtBw_pTKK8S%26export%3Ddownload" TargetMode="External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viewer.diagrams.net/?tags=%7B%7D&amp;lightbox=1&amp;highlight=0000ff&amp;edit=_blank&amp;layers=1&amp;nav=1&amp;title=Remote_user_sequence_diagram&amp;dark=auto#Uhttps%3A%2F%2Fdrive.google.com%2Fuc%3Fid%3D1pYdB1Rlz8eXqt4cO_5SBnYnpLjSDRW2u%26export%3Ddownload" TargetMode="External"/><Relationship Id="rId4" Type="http://schemas.openxmlformats.org/officeDocument/2006/relationships/hyperlink" Target="https://viewer.diagrams.net/?tags=%7B%7D&amp;lightbox=1&amp;highlight=0000ff&amp;edit=_blank&amp;layers=1&amp;nav=1&amp;title=warehouse_sequence_diagram.drawio&amp;dark=auto#Uhttps%3A%2F%2Fdrive.google.com%2Fuc%3Fid%3D1mBtV71_irJetAHpo8veH2Ush7bOzFxxh%26export%3Ddownload" TargetMode="External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viewer.diagrams.net/?tags=%7B%7D&amp;lightbox=1&amp;highlight=0000ff&amp;edit=_blank&amp;layers=1&amp;nav=1&amp;title=glass_manufacture.drawio&amp;dark=auto#Uhttps%3A%2F%2Fdrive.google.com%2Fuc%3Fid%3D1TERYYRsH1GZCqwDTjQLk5_Xz0Rl04TsJ%26export%3Ddownload" TargetMode="External"/><Relationship Id="rId4" Type="http://schemas.openxmlformats.org/officeDocument/2006/relationships/hyperlink" Target="https://viewer.diagrams.net/?tags=%7B%7D&amp;lightbox=1&amp;highlight=0000ff&amp;edit=_blank&amp;layers=1&amp;nav=1&amp;title=Class%20diagram.drawio&amp;dark=auto#Uhttps%3A%2F%2Fdrive.google.com%2Fuc%3Fid%3D1lWkdEhyUMXNaSVhppP2IROoHWWBBDZSF%26export%3Ddownload" TargetMode="External"/><Relationship Id="rId5" Type="http://schemas.openxmlformats.org/officeDocument/2006/relationships/hyperlink" Target="https://viewer.diagrams.net/?tags=%7B%7D&amp;lightbox=1&amp;highlight=0000ff&amp;edit=_blank&amp;layers=1&amp;nav=1&amp;title=Class%20diagram.drawio&amp;dark=auto#Uhttps%3A%2F%2Fdrive.google.com%2Fuc%3Fid%3D1lWkdEhyUMXNaSVhppP2IROoHWWBBDZSF%26export%3Ddownload" TargetMode="External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339842" y="263290"/>
            <a:ext cx="6003215" cy="1530820"/>
          </a:xfrm>
          <a:custGeom>
            <a:rect b="b" l="l" r="r" t="t"/>
            <a:pathLst>
              <a:path extrusionOk="0" h="1530820" w="6003215">
                <a:moveTo>
                  <a:pt x="0" y="0"/>
                </a:moveTo>
                <a:lnTo>
                  <a:pt x="6003216" y="0"/>
                </a:lnTo>
                <a:lnTo>
                  <a:pt x="6003216" y="1530820"/>
                </a:lnTo>
                <a:lnTo>
                  <a:pt x="0" y="1530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572762" y="8181651"/>
            <a:ext cx="3162053" cy="1636363"/>
          </a:xfrm>
          <a:custGeom>
            <a:rect b="b" l="l" r="r" t="t"/>
            <a:pathLst>
              <a:path extrusionOk="0" h="1636363" w="3162053">
                <a:moveTo>
                  <a:pt x="0" y="0"/>
                </a:moveTo>
                <a:lnTo>
                  <a:pt x="3162054" y="0"/>
                </a:lnTo>
                <a:lnTo>
                  <a:pt x="3162054" y="1636363"/>
                </a:lnTo>
                <a:lnTo>
                  <a:pt x="0" y="16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16960975" y="0"/>
            <a:ext cx="1327025" cy="884131"/>
          </a:xfrm>
          <a:custGeom>
            <a:rect b="b" l="l" r="r" t="t"/>
            <a:pathLst>
              <a:path extrusionOk="0" h="884131" w="1327025">
                <a:moveTo>
                  <a:pt x="0" y="0"/>
                </a:moveTo>
                <a:lnTo>
                  <a:pt x="1327025" y="0"/>
                </a:lnTo>
                <a:lnTo>
                  <a:pt x="1327025" y="884131"/>
                </a:lnTo>
                <a:lnTo>
                  <a:pt x="0" y="884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87" name="Google Shape;87;p13"/>
          <p:cNvGraphicFramePr/>
          <p:nvPr/>
        </p:nvGraphicFramePr>
        <p:xfrm>
          <a:off x="10539190" y="715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7748800"/>
              </a:tblGrid>
              <a:tr h="69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99"/>
                        <a:buFont typeface="Arial"/>
                        <a:buNone/>
                      </a:pPr>
                      <a:r>
                        <a:rPr b="1" lang="en-US" sz="25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Internal Guide : </a:t>
                      </a:r>
                      <a:r>
                        <a:rPr lang="en-US" sz="2599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</a:t>
                      </a:r>
                      <a:r>
                        <a:rPr lang="en-US" sz="25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Harish Morwani</a:t>
                      </a:r>
                      <a:endParaRPr sz="1100" u="none" cap="none" strike="noStrike"/>
                    </a:p>
                  </a:txBody>
                  <a:tcPr marT="57150" marB="57150" marR="57150" marL="5715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99"/>
                        <a:buFont typeface="Arial"/>
                        <a:buNone/>
                      </a:pPr>
                      <a:r>
                        <a:rPr b="1" lang="en-US" sz="25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Developed At    :</a:t>
                      </a:r>
                      <a:r>
                        <a:rPr lang="en-US" sz="25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BizzAppDev Systems Pvt Ltd.</a:t>
                      </a:r>
                      <a:endParaRPr sz="1100" u="none" cap="none" strike="noStrike"/>
                    </a:p>
                  </a:txBody>
                  <a:tcPr marT="57150" marB="57150" marR="57150" marL="5715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2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99"/>
                        <a:buFont typeface="Arial"/>
                        <a:buNone/>
                      </a:pPr>
                      <a:r>
                        <a:rPr b="1" lang="en-US" sz="25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Developed By   : </a:t>
                      </a:r>
                      <a:r>
                        <a:rPr lang="en-US" sz="25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Divya Nayi          [23CI2110071]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99"/>
                        <a:buFont typeface="Arial"/>
                        <a:buNone/>
                      </a:pPr>
                      <a:r>
                        <a:rPr lang="en-US" sz="25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Tanishq Nayak</a:t>
                      </a:r>
                      <a:r>
                        <a:rPr lang="en-US" sz="2599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</a:t>
                      </a:r>
                      <a:r>
                        <a:rPr lang="en-US" sz="25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[23CI2110070]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99"/>
                        <a:buFont typeface="Arial"/>
                        <a:buNone/>
                      </a:pPr>
                      <a:r>
                        <a:rPr lang="en-US" sz="25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Devansh Patel     [23CI2110086]</a:t>
                      </a:r>
                      <a:endParaRPr sz="1400" u="none" cap="none" strike="noStrike"/>
                    </a:p>
                  </a:txBody>
                  <a:tcPr marT="57150" marB="57150" marR="57150" marL="5715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" name="Google Shape;88;p13"/>
          <p:cNvSpPr txBox="1"/>
          <p:nvPr/>
        </p:nvSpPr>
        <p:spPr>
          <a:xfrm>
            <a:off x="2695675" y="2865363"/>
            <a:ext cx="14265300" cy="23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Glass Manufacturing 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&amp;  Warehouse Management System 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(With Automation)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2743200" y="1033272"/>
            <a:ext cx="9691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Requirements</a:t>
            </a:r>
            <a:endParaRPr b="0" i="0" sz="8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743200" y="2743200"/>
            <a:ext cx="15033600" cy="3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457200" rtl="0" algn="l">
              <a:lnSpc>
                <a:spcPct val="1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Tailored Process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rtl="0" algn="l">
              <a:lnSpc>
                <a:spcPct val="1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Value Tracking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rtl="0" algn="l">
              <a:lnSpc>
                <a:spcPct val="1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Glass Availability Check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rtl="0" algn="l">
              <a:lnSpc>
                <a:spcPct val="1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Order Fulfillment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rtl="0" algn="l">
              <a:lnSpc>
                <a:spcPct val="1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Delivery Integration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22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/>
        </p:nvSpPr>
        <p:spPr>
          <a:xfrm>
            <a:off x="4869300" y="4473900"/>
            <a:ext cx="854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1" lang="en-US" sz="8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Diagrams </a:t>
            </a:r>
            <a:endParaRPr b="1" i="0" u="none" cap="none" strike="noStrike">
              <a:solidFill>
                <a:schemeClr val="dk1"/>
              </a:solidFill>
            </a:endParaRPr>
          </a:p>
        </p:txBody>
      </p:sp>
      <p:pic>
        <p:nvPicPr>
          <p:cNvPr id="160" name="Google Shape;160;p23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/>
        </p:nvSpPr>
        <p:spPr>
          <a:xfrm>
            <a:off x="2435700" y="3790500"/>
            <a:ext cx="13416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Use Case</a:t>
            </a:r>
            <a:endParaRPr b="1"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2537100" y="5254350"/>
            <a:ext cx="13213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Activity Diagram </a:t>
            </a:r>
            <a:endParaRPr b="1" i="0" sz="4500" u="none" cap="none" strike="noStrike">
              <a:solidFill>
                <a:schemeClr val="dk1"/>
              </a:solidFill>
            </a:endParaRPr>
          </a:p>
        </p:txBody>
      </p:sp>
      <p:pic>
        <p:nvPicPr>
          <p:cNvPr id="167" name="Google Shape;167;p24" title="Untitled design.png"/>
          <p:cNvPicPr preferRelativeResize="0"/>
          <p:nvPr/>
        </p:nvPicPr>
        <p:blipFill rotWithShape="1">
          <a:blip r:embed="rId5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/>
        </p:nvSpPr>
        <p:spPr>
          <a:xfrm>
            <a:off x="1803450" y="3882750"/>
            <a:ext cx="14681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Remote User Sequence Diagram</a:t>
            </a:r>
            <a:endParaRPr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571850" y="5254350"/>
            <a:ext cx="15144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Warehouse Sequence Diagram</a:t>
            </a:r>
            <a:endParaRPr b="1" i="0" sz="4500" u="none" cap="none" strike="noStrike">
              <a:solidFill>
                <a:schemeClr val="dk1"/>
              </a:solidFill>
            </a:endParaRPr>
          </a:p>
        </p:txBody>
      </p:sp>
      <p:pic>
        <p:nvPicPr>
          <p:cNvPr id="174" name="Google Shape;174;p25" title="Untitled design.png"/>
          <p:cNvPicPr preferRelativeResize="0"/>
          <p:nvPr/>
        </p:nvPicPr>
        <p:blipFill rotWithShape="1">
          <a:blip r:embed="rId5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1768850" y="1423350"/>
            <a:ext cx="8549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1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0" y="0"/>
            <a:ext cx="13563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chemeClr val="dk1"/>
              </a:solidFill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1700550" y="3790500"/>
            <a:ext cx="14886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Glass Manufacturer Sequence Diagram </a:t>
            </a:r>
            <a:endParaRPr b="1" sz="4500">
              <a:solidFill>
                <a:schemeClr val="dk1"/>
              </a:solidFill>
            </a:endParaRPr>
          </a:p>
        </p:txBody>
      </p:sp>
      <p:sp>
        <p:nvSpPr>
          <p:cNvPr id="182" name="Google Shape;182;p26">
            <a:hlinkClick r:id="rId4"/>
          </p:cNvPr>
          <p:cNvSpPr txBox="1"/>
          <p:nvPr/>
        </p:nvSpPr>
        <p:spPr>
          <a:xfrm>
            <a:off x="2556550" y="5254350"/>
            <a:ext cx="1367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1" lang="en-US" sz="4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Class Diagram</a:t>
            </a:r>
            <a:endParaRPr b="1"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6" title="Untitled design.png"/>
          <p:cNvPicPr preferRelativeResize="0"/>
          <p:nvPr/>
        </p:nvPicPr>
        <p:blipFill rotWithShape="1">
          <a:blip r:embed="rId6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844350" y="4373850"/>
            <a:ext cx="16599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1" i="0" lang="en-US" sz="8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Dictionary </a:t>
            </a:r>
            <a:endParaRPr b="1" i="0" sz="8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7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/>
        </p:nvSpPr>
        <p:spPr>
          <a:xfrm>
            <a:off x="1828800" y="1037250"/>
            <a:ext cx="3449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AutoNum type="arabicPeriod"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 Order 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5" name="Google Shape;195;p28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2755500"/>
                <a:gridCol w="1730425"/>
                <a:gridCol w="1594000"/>
                <a:gridCol w="1834000"/>
                <a:gridCol w="7886825"/>
              </a:tblGrid>
              <a:tr h="64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Type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Size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Constraint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id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identifier for the sale order.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partner_id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customer who placed the order.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user_id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salesperson responsible for the order.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/>
                        <a:t>warehouse_id</a:t>
                      </a:r>
                      <a:endParaRPr b="1" sz="1900" u="none" cap="none" strike="noStrike"/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warehouse from which the products are shipped.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payment_term_id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payment terms for the sale order.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name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Char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unique name/number of the sale order.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date_order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DateTime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date and time when the sale order was created.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state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Selection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current state of the sale order (e.g, draft, sent, sale, done, cancel).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amount_total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Float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total amount of the sale order including taxes.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amount_untaxed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Float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total amount of the sale order excluding taxes.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amount_tax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Float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total tax amount for the sale order.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validity_date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expiration date of the sale order.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note</a:t>
                      </a:r>
                      <a:endParaRPr b="1" sz="19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String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Any additional notes or comments for the sale order.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6" name="Google Shape;196;p28"/>
          <p:cNvSpPr txBox="1"/>
          <p:nvPr/>
        </p:nvSpPr>
        <p:spPr>
          <a:xfrm>
            <a:off x="2265400" y="437625"/>
            <a:ext cx="1336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8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29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2159575"/>
                <a:gridCol w="1579850"/>
                <a:gridCol w="939825"/>
                <a:gridCol w="1679725"/>
                <a:gridCol w="8708675"/>
              </a:tblGrid>
              <a:tr h="66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490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id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identifier for the sale order line.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order_id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sale order (sale.order) to which this line belongs.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product_id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product (product.product) being sold.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product_uom_qty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Float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quantity of the product ordered.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product_uom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unit of measure (uom.uom) of the product.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price_unit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Float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unit price of the product.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0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price_subtotal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Float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subtotal for the order line excluding taxes.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price_total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Float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total for the order line including taxes.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name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</a:rPr>
                        <a:t>String</a:t>
                      </a:r>
                      <a:endParaRPr sz="1900" u="none" cap="none" strike="noStrike">
                        <a:solidFill>
                          <a:srgbClr val="1F2328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product.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tax_id</a:t>
                      </a:r>
                      <a:endParaRPr b="1"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1F232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List of taxes (account.tax) applied to the order line.</a:t>
                      </a:r>
                      <a:endParaRPr sz="1900" u="none" cap="none" strike="noStrike">
                        <a:solidFill>
                          <a:srgbClr val="1F232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3" name="Google Shape;203;p29"/>
          <p:cNvSpPr txBox="1"/>
          <p:nvPr/>
        </p:nvSpPr>
        <p:spPr>
          <a:xfrm>
            <a:off x="1828800" y="1033272"/>
            <a:ext cx="4293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Sale Order Item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9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/>
        </p:nvSpPr>
        <p:spPr>
          <a:xfrm>
            <a:off x="1828800" y="1033272"/>
            <a:ext cx="4293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. Product Details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0" name="Google Shape;210;p30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2027900"/>
                <a:gridCol w="1693025"/>
                <a:gridCol w="941700"/>
                <a:gridCol w="1683025"/>
                <a:gridCol w="8725675"/>
              </a:tblGrid>
              <a:tr h="67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51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identifier for the product.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uom_id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default unit of measure for all stock operation.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51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categ_id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19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 different product category id.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product.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516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String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 of the product details.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detailed_type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Selection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 of the product details.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50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image_1920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Binary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of the product.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list_price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Sale price of the product.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53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standard_price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Standard value of the product.  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taxes_id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Default tax id on the selling product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5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product_tag_ids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19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Tag id of the product template.</a:t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1" name="Google Shape;211;p30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1828800" y="1033272"/>
            <a:ext cx="42933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. Product Category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{C0188AF8-9BD6-4CDD-AF73-1B26126122F3}</a:tableStyleId>
              </a:tblPr>
              <a:tblGrid>
                <a:gridCol w="2466725"/>
                <a:gridCol w="1293925"/>
                <a:gridCol w="945200"/>
                <a:gridCol w="1689275"/>
                <a:gridCol w="8758075"/>
              </a:tblGrid>
              <a:tr h="53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90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90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90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90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90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56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 id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Primary Key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product category.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 name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Char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50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Name of the product category.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 description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String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150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 of the product category.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 image_1920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Binary</a:t>
                      </a:r>
                      <a:endParaRPr sz="2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50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Image of the product category. 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product_count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10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Count of products variants.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use_expiration_date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Boolean</a:t>
                      </a:r>
                      <a:endParaRPr sz="2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Indicates whether products in this category use an expiration date.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expiration_time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days after which the product is considered expired.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use_time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days after which the product is considered to be at its best before time.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removal_time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days after which the product should be removed from inventory.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alert_time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days before the expiration date when an alert should be triggered.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additional_customer_lead_time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Illustrate the value of additional customer lead time.</a:t>
                      </a:r>
                      <a:endParaRPr sz="2000"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8" name="Google Shape;218;p31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p14"/>
          <p:cNvGraphicFramePr/>
          <p:nvPr/>
        </p:nvGraphicFramePr>
        <p:xfrm>
          <a:off x="2743200" y="27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4438400"/>
                <a:gridCol w="9756775"/>
              </a:tblGrid>
              <a:tr h="175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99"/>
                        <a:buFont typeface="Arial"/>
                        <a:buNone/>
                      </a:pPr>
                      <a:r>
                        <a:rPr b="1" lang="en-US" sz="35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Project Title :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99"/>
                        <a:buFont typeface="Arial"/>
                        <a:buNone/>
                      </a:pPr>
                      <a:r>
                        <a:rPr lang="en-US" sz="34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Glass </a:t>
                      </a:r>
                      <a:r>
                        <a:rPr lang="en-US" sz="3499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lang="en-US" sz="34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anufacturing </a:t>
                      </a:r>
                      <a:r>
                        <a:rPr lang="en-US" sz="3499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&amp;</a:t>
                      </a:r>
                      <a:r>
                        <a:rPr lang="en-US" sz="34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3499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34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arehouse </a:t>
                      </a:r>
                      <a:r>
                        <a:rPr lang="en-US" sz="3499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lang="en-US" sz="34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anagement </a:t>
                      </a:r>
                      <a:r>
                        <a:rPr lang="en-US" sz="3499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r>
                        <a:rPr lang="en-US" sz="34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ystem (</a:t>
                      </a:r>
                      <a:r>
                        <a:rPr lang="en-US" sz="3499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r>
                        <a:rPr lang="en-US" sz="34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ith </a:t>
                      </a:r>
                      <a:r>
                        <a:rPr lang="en-US" sz="3499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r>
                        <a:rPr lang="en-US" sz="34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utomation)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99"/>
                        <a:buFont typeface="Arial"/>
                        <a:buNone/>
                      </a:pPr>
                      <a:r>
                        <a:rPr b="1" lang="en-US" sz="35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Project Category :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99"/>
                        <a:buFont typeface="Arial"/>
                        <a:buNone/>
                      </a:pPr>
                      <a:r>
                        <a:rPr lang="en-US" sz="35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Enterprise Resource Planning.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99"/>
                        <a:buFont typeface="Arial"/>
                        <a:buNone/>
                      </a:pPr>
                      <a:r>
                        <a:rPr b="1" lang="en-US" sz="35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Group No :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99"/>
                        <a:buFont typeface="Arial"/>
                        <a:buNone/>
                      </a:pPr>
                      <a:r>
                        <a:rPr lang="en-US" sz="35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" name="Google Shape;94;p14"/>
          <p:cNvSpPr txBox="1"/>
          <p:nvPr/>
        </p:nvSpPr>
        <p:spPr>
          <a:xfrm>
            <a:off x="2743200" y="1033272"/>
            <a:ext cx="676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Profile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4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/>
        </p:nvSpPr>
        <p:spPr>
          <a:xfrm>
            <a:off x="1828800" y="1033272"/>
            <a:ext cx="4293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. Receipts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4" name="Google Shape;224;p32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2067725"/>
                <a:gridCol w="1704625"/>
                <a:gridCol w="948125"/>
                <a:gridCol w="1694525"/>
                <a:gridCol w="8785300"/>
              </a:tblGrid>
              <a:tr h="66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41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identifier for the receipt.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partner_id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partner  who is the supplier or customer.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location_id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source location for the receipt.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0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location_dest_id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destination location for the receipt.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0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picking_type_id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picking type indicating the operation type.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company_id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company associated with this receipt.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user  responsible for the receipt.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0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batch_id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batch if the receipt is part of a batch.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unique name/number of the receipt.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0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origin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of the source document (e.g., sale order, purchase order).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scheduled_date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DateTime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scheduled date and time for the receipt.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date_done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DateTime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actual date and time when the receipt was completed.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4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move_ids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List of stock moves associated with the receipt.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25" name="Google Shape;225;p32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1828800" y="1033272"/>
            <a:ext cx="42933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. Stock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31" name="Google Shape;231;p33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1998750"/>
                <a:gridCol w="1474500"/>
                <a:gridCol w="1220450"/>
                <a:gridCol w="2466100"/>
                <a:gridCol w="7886075"/>
              </a:tblGrid>
              <a:tr h="72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43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43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43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43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43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57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Primary Key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stock.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product_id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Foreign Key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product.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inventory_diff_quantity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Quantity difference during inventory adjustment.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location_id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Foreign Key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source location of the stock.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company_id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Foreign Key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company associated with the stock.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2" name="Google Shape;232;p33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Google Shape;237;p34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2982300"/>
                <a:gridCol w="1420825"/>
                <a:gridCol w="820475"/>
                <a:gridCol w="1811950"/>
                <a:gridCol w="8225475"/>
              </a:tblGrid>
              <a:tr h="67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61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11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Primary Key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manufacturing order.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product_id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product.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location_id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10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chemeClr val="lt1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location.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components_availability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Char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Indicates the availability status of components required for manufacturing.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bom_id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chemeClr val="lt1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Bill of Materials (BOM) identifier associated with the work order.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date_start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Datetime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Date and time when the product manufacturing started.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date_finished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Datetime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Date and time when the product manufacturing was completed.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8" name="Google Shape;238;p34"/>
          <p:cNvSpPr txBox="1"/>
          <p:nvPr/>
        </p:nvSpPr>
        <p:spPr>
          <a:xfrm>
            <a:off x="1828800" y="1033272"/>
            <a:ext cx="5254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Manufacturing Order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p34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35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2053350"/>
                <a:gridCol w="1692750"/>
                <a:gridCol w="941500"/>
                <a:gridCol w="1682700"/>
                <a:gridCol w="8724150"/>
              </a:tblGrid>
              <a:tr h="75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67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Primary Key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of the partner.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parent_id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 the parent partner.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company_id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 the partner’s company.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branch_code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Char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50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Branch code associated with the partner.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5" name="Google Shape;245;p35"/>
          <p:cNvSpPr txBox="1"/>
          <p:nvPr/>
        </p:nvSpPr>
        <p:spPr>
          <a:xfrm>
            <a:off x="1828800" y="1033272"/>
            <a:ext cx="52548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. Partner Details 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35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p36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2906975"/>
                <a:gridCol w="1475375"/>
                <a:gridCol w="694850"/>
                <a:gridCol w="1940925"/>
                <a:gridCol w="8092225"/>
              </a:tblGrid>
              <a:tr h="7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11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Primary Key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delivery order.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partner_id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partner.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location_id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10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location.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scheduled_date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DateTime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Scheduled date and time for the first part of the shipment.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date_deadline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DateTime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Deadline date and time for the delivery.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products_availability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Selection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10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Availability status of the products.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sale_id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related sale order.</a:t>
                      </a:r>
                      <a:endParaRPr sz="2000" u="none" cap="none" strike="noStrike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" name="Google Shape;252;p36"/>
          <p:cNvSpPr txBox="1"/>
          <p:nvPr/>
        </p:nvSpPr>
        <p:spPr>
          <a:xfrm>
            <a:off x="1828800" y="1033272"/>
            <a:ext cx="5254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Delivery Order 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36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37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2292325"/>
                <a:gridCol w="1487800"/>
                <a:gridCol w="950075"/>
                <a:gridCol w="1698025"/>
                <a:gridCol w="8803425"/>
              </a:tblGrid>
              <a:tr h="76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67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11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Primary Key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of the glass order.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product_id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product.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sale_order_id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sale order.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sale_line_id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sale line.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state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Selection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state/status of the glass order.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glass_order_count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Total number of glass orders.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glass_shipping_id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of the glass shipment.</a:t>
                      </a:r>
                      <a:endParaRPr sz="20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p37"/>
          <p:cNvSpPr txBox="1"/>
          <p:nvPr/>
        </p:nvSpPr>
        <p:spPr>
          <a:xfrm>
            <a:off x="1828800" y="1033272"/>
            <a:ext cx="5254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Glass Order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7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1828800" y="1033272"/>
            <a:ext cx="5254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 . Picking Component</a:t>
            </a:r>
            <a:endParaRPr b="1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66" name="Google Shape;266;p38"/>
          <p:cNvGraphicFramePr/>
          <p:nvPr/>
        </p:nvGraphicFramePr>
        <p:xfrm>
          <a:off x="18288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{C0188AF8-9BD6-4CDD-AF73-1B26126122F3}</a:tableStyleId>
              </a:tblPr>
              <a:tblGrid>
                <a:gridCol w="2671400"/>
                <a:gridCol w="1331150"/>
                <a:gridCol w="741725"/>
                <a:gridCol w="1703100"/>
                <a:gridCol w="8829675"/>
              </a:tblGrid>
              <a:tr h="67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Name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 Type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Size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Constraint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b="1" sz="2000">
                        <a:solidFill>
                          <a:srgbClr val="FFFFFF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19050" marB="19050" marR="76200" marL="76200" anchor="ctr">
                    <a:lnL cap="flat" cmpd="sng" w="1190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5A7B"/>
                    </a:solidFill>
                  </a:tcPr>
                </a:tc>
              </a:tr>
              <a:tr h="6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id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11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Primary Key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of the picking components of manufacturing order.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product_id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product.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product_uom_qty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Quantity of the product unit of measure.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uom_id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unit of measure.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location_id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10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location.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workcenter_id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Integer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10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of the destination location.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origin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Char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20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Not Null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document related to manufacturing order..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direct_invoice_id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Many2one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5</a:t>
                      </a:r>
                      <a:endParaRPr b="1"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Foreign key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"/>
                          <a:ea typeface="Times"/>
                          <a:cs typeface="Times"/>
                          <a:sym typeface="Times"/>
                        </a:rPr>
                        <a:t>Reference to the invoices table or account_move table.</a:t>
                      </a:r>
                      <a:endParaRPr sz="20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7" name="Google Shape;267;p38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/>
        </p:nvSpPr>
        <p:spPr>
          <a:xfrm>
            <a:off x="2986950" y="3978600"/>
            <a:ext cx="12314100" cy="2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1" i="0" lang="en-US" sz="8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Screenshots</a:t>
            </a:r>
            <a:endParaRPr b="1" i="0" sz="8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39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/>
        </p:nvSpPr>
        <p:spPr>
          <a:xfrm>
            <a:off x="1828800" y="179213"/>
            <a:ext cx="564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Registration Page</a:t>
            </a:r>
            <a:endParaRPr b="0" i="0" sz="4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5325" y="3806675"/>
            <a:ext cx="3330850" cy="12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4">
            <a:alphaModFix/>
          </a:blip>
          <a:srcRect b="14189" l="10171" r="6522" t="11752"/>
          <a:stretch/>
        </p:blipFill>
        <p:spPr>
          <a:xfrm>
            <a:off x="1828800" y="1207000"/>
            <a:ext cx="15090001" cy="7672088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40" title="Untitled design.png"/>
          <p:cNvPicPr preferRelativeResize="0"/>
          <p:nvPr/>
        </p:nvPicPr>
        <p:blipFill rotWithShape="1">
          <a:blip r:embed="rId5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1828800" y="182880"/>
            <a:ext cx="88149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Login Page</a:t>
            </a:r>
            <a:endParaRPr b="0" i="0" sz="4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7050" y="3918150"/>
            <a:ext cx="3181750" cy="8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 rotWithShape="1">
          <a:blip r:embed="rId4">
            <a:alphaModFix/>
          </a:blip>
          <a:srcRect b="14730" l="10263" r="7762" t="11761"/>
          <a:stretch/>
        </p:blipFill>
        <p:spPr>
          <a:xfrm>
            <a:off x="1828800" y="1207000"/>
            <a:ext cx="15179351" cy="769550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41" title="Untitled design.png"/>
          <p:cNvPicPr preferRelativeResize="0"/>
          <p:nvPr/>
        </p:nvPicPr>
        <p:blipFill rotWithShape="1">
          <a:blip r:embed="rId5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2743200" y="1033272"/>
            <a:ext cx="6305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lang="en-US" sz="8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8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2084806" y="4183514"/>
            <a:ext cx="5174494" cy="2891248"/>
          </a:xfrm>
          <a:custGeom>
            <a:rect b="b" l="l" r="r" t="t"/>
            <a:pathLst>
              <a:path extrusionOk="0" h="2891248" w="5174494">
                <a:moveTo>
                  <a:pt x="0" y="0"/>
                </a:moveTo>
                <a:lnTo>
                  <a:pt x="5174494" y="0"/>
                </a:lnTo>
                <a:lnTo>
                  <a:pt x="5174494" y="2891249"/>
                </a:lnTo>
                <a:lnTo>
                  <a:pt x="0" y="2891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5"/>
          <p:cNvSpPr/>
          <p:nvPr/>
        </p:nvSpPr>
        <p:spPr>
          <a:xfrm flipH="1">
            <a:off x="13364453" y="5153993"/>
            <a:ext cx="4724762" cy="5017619"/>
          </a:xfrm>
          <a:custGeom>
            <a:rect b="b" l="l" r="r" t="t"/>
            <a:pathLst>
              <a:path extrusionOk="0" h="5017619" w="4724762">
                <a:moveTo>
                  <a:pt x="4724762" y="0"/>
                </a:moveTo>
                <a:lnTo>
                  <a:pt x="0" y="0"/>
                </a:lnTo>
                <a:lnTo>
                  <a:pt x="0" y="5017619"/>
                </a:lnTo>
                <a:lnTo>
                  <a:pt x="4724762" y="5017619"/>
                </a:lnTo>
                <a:lnTo>
                  <a:pt x="472476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5"/>
          <p:cNvSpPr txBox="1"/>
          <p:nvPr/>
        </p:nvSpPr>
        <p:spPr>
          <a:xfrm>
            <a:off x="2743200" y="2743200"/>
            <a:ext cx="120873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44558" lvl="1" marL="863589" marR="0" rtl="0" algn="l">
              <a:lnSpc>
                <a:spcPct val="113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Odoo is a versatile business management tool offering apps for accounting, sales, inventory, </a:t>
            </a:r>
            <a:r>
              <a:rPr lang="en-US" sz="5000">
                <a:latin typeface="Times New Roman"/>
                <a:ea typeface="Times New Roman"/>
                <a:cs typeface="Times New Roman"/>
                <a:sym typeface="Times New Roman"/>
              </a:rPr>
              <a:t>human resource</a:t>
            </a:r>
            <a:r>
              <a:rPr b="0" i="0" lang="en-US" sz="5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more</a:t>
            </a:r>
            <a:r>
              <a:rPr b="0" i="0" lang="en-US" sz="4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5" title="Untitled design.png"/>
          <p:cNvPicPr preferRelativeResize="0"/>
          <p:nvPr/>
        </p:nvPicPr>
        <p:blipFill rotWithShape="1">
          <a:blip r:embed="rId5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1825" y="4434350"/>
            <a:ext cx="2997775" cy="8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/>
        </p:nvSpPr>
        <p:spPr>
          <a:xfrm>
            <a:off x="1828800" y="182880"/>
            <a:ext cx="733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Reset Password</a:t>
            </a:r>
            <a:endParaRPr b="0" i="0" sz="4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 rotWithShape="1">
          <a:blip r:embed="rId4">
            <a:alphaModFix/>
          </a:blip>
          <a:srcRect b="13081" l="9817" r="7332" t="11651"/>
          <a:stretch/>
        </p:blipFill>
        <p:spPr>
          <a:xfrm>
            <a:off x="1828800" y="1207000"/>
            <a:ext cx="15179351" cy="76955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42" title="Untitled design.png"/>
          <p:cNvPicPr preferRelativeResize="0"/>
          <p:nvPr/>
        </p:nvPicPr>
        <p:blipFill rotWithShape="1">
          <a:blip r:embed="rId5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/>
        </p:nvSpPr>
        <p:spPr>
          <a:xfrm>
            <a:off x="1828800" y="182880"/>
            <a:ext cx="7269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Sale Order (Confirmed)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p43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069325"/>
            <a:ext cx="15382649" cy="798790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1828800" y="182880"/>
            <a:ext cx="7269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Delivery Order (Waiting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44" title="BTANOutput.png"/>
          <p:cNvPicPr preferRelativeResize="0"/>
          <p:nvPr/>
        </p:nvPicPr>
        <p:blipFill rotWithShape="1">
          <a:blip r:embed="rId4">
            <a:alphaModFix/>
          </a:blip>
          <a:srcRect b="12212" l="0" r="0" t="9398"/>
          <a:stretch/>
        </p:blipFill>
        <p:spPr>
          <a:xfrm>
            <a:off x="1969725" y="1160575"/>
            <a:ext cx="15560448" cy="712540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/>
        </p:nvSpPr>
        <p:spPr>
          <a:xfrm>
            <a:off x="1828800" y="182880"/>
            <a:ext cx="9231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Manufacturing Order  </a:t>
            </a: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(Confirmed)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8" name="Google Shape;318;p45" title="BTANOutput (3).png"/>
          <p:cNvPicPr preferRelativeResize="0"/>
          <p:nvPr/>
        </p:nvPicPr>
        <p:blipFill rotWithShape="1">
          <a:blip r:embed="rId4">
            <a:alphaModFix/>
          </a:blip>
          <a:srcRect b="13606" l="0" r="0" t="10676"/>
          <a:stretch/>
        </p:blipFill>
        <p:spPr>
          <a:xfrm>
            <a:off x="1969725" y="1278463"/>
            <a:ext cx="15682877" cy="766087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6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6"/>
          <p:cNvSpPr txBox="1"/>
          <p:nvPr/>
        </p:nvSpPr>
        <p:spPr>
          <a:xfrm>
            <a:off x="1828800" y="182880"/>
            <a:ext cx="7269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</a:t>
            </a: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Order (Draft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275" y="1160575"/>
            <a:ext cx="15329324" cy="78966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7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 txBox="1"/>
          <p:nvPr/>
        </p:nvSpPr>
        <p:spPr>
          <a:xfrm>
            <a:off x="1828800" y="182880"/>
            <a:ext cx="7269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Order (Sent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575" y="1160575"/>
            <a:ext cx="15329324" cy="78966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/>
        </p:nvSpPr>
        <p:spPr>
          <a:xfrm>
            <a:off x="1828800" y="182880"/>
            <a:ext cx="7269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Order (Sent)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5975" y="3215700"/>
            <a:ext cx="495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6450" y="1160575"/>
            <a:ext cx="15422225" cy="78966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9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9"/>
          <p:cNvSpPr txBox="1"/>
          <p:nvPr/>
        </p:nvSpPr>
        <p:spPr>
          <a:xfrm>
            <a:off x="1828800" y="182880"/>
            <a:ext cx="7269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Order (Sent History)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275" y="1160575"/>
            <a:ext cx="15426774" cy="78966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/>
        </p:nvSpPr>
        <p:spPr>
          <a:xfrm>
            <a:off x="1828800" y="182875"/>
            <a:ext cx="98268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Order (Error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3" name="Google Shape;353;p50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 title="BTANOutput (12).png"/>
          <p:cNvPicPr preferRelativeResize="0"/>
          <p:nvPr/>
        </p:nvPicPr>
        <p:blipFill rotWithShape="1">
          <a:blip r:embed="rId4">
            <a:alphaModFix/>
          </a:blip>
          <a:srcRect b="0" l="0" r="0" t="14828"/>
          <a:stretch/>
        </p:blipFill>
        <p:spPr>
          <a:xfrm>
            <a:off x="1960500" y="1160575"/>
            <a:ext cx="15682901" cy="78966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/>
        </p:nvSpPr>
        <p:spPr>
          <a:xfrm>
            <a:off x="1828800" y="182875"/>
            <a:ext cx="98268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Order (Confirmed)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0" name="Google Shape;360;p51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1" title="BTANOutput (11).png"/>
          <p:cNvPicPr preferRelativeResize="0"/>
          <p:nvPr/>
        </p:nvPicPr>
        <p:blipFill rotWithShape="1">
          <a:blip r:embed="rId4">
            <a:alphaModFix/>
          </a:blip>
          <a:srcRect b="0" l="0" r="0" t="11629"/>
          <a:stretch/>
        </p:blipFill>
        <p:spPr>
          <a:xfrm>
            <a:off x="2016850" y="1160575"/>
            <a:ext cx="15682901" cy="779537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2743200" y="1033272"/>
            <a:ext cx="10290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lang="en-US" sz="8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8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&amp; Technologies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0" name="Google Shape;110;p16"/>
          <p:cNvGraphicFramePr/>
          <p:nvPr/>
        </p:nvGraphicFramePr>
        <p:xfrm>
          <a:off x="2743200" y="27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{C8AAC8A5-A41D-4079-BE18-03600E1C42AC}</a:tableStyleId>
              </a:tblPr>
              <a:tblGrid>
                <a:gridCol w="2962125"/>
                <a:gridCol w="8406525"/>
              </a:tblGrid>
              <a:tr h="99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Front-end :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XML, HTML, JS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Back-end :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Python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Framework :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Odoo 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Database :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PostgreSQL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Browser :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lang="en-US" sz="2899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Chrome, Safari, Edge etc.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1" name="Google Shape;111;p16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2"/>
          <p:cNvSpPr txBox="1"/>
          <p:nvPr/>
        </p:nvSpPr>
        <p:spPr>
          <a:xfrm>
            <a:off x="1828800" y="182875"/>
            <a:ext cx="98268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Order (Confirmed History)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8" name="Google Shape;3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60575"/>
            <a:ext cx="15487599" cy="78966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3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3"/>
          <p:cNvSpPr txBox="1"/>
          <p:nvPr/>
        </p:nvSpPr>
        <p:spPr>
          <a:xfrm>
            <a:off x="1828800" y="182880"/>
            <a:ext cx="7269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Order (Done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5" name="Google Shape;3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031125"/>
            <a:ext cx="15623174" cy="7762149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4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/>
          <p:nvPr/>
        </p:nvSpPr>
        <p:spPr>
          <a:xfrm>
            <a:off x="1828800" y="182880"/>
            <a:ext cx="7269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Glass Order (</a:t>
            </a: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Cancel</a:t>
            </a: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2" name="Google Shape;38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500" y="1160575"/>
            <a:ext cx="15425552" cy="78966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5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5"/>
          <p:cNvSpPr txBox="1"/>
          <p:nvPr/>
        </p:nvSpPr>
        <p:spPr>
          <a:xfrm>
            <a:off x="1828800" y="182875"/>
            <a:ext cx="17522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Manufacturing Order(Component - Not Available)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9" name="Google Shape;389;p55" title="BTANOutput (4).png"/>
          <p:cNvPicPr preferRelativeResize="0"/>
          <p:nvPr/>
        </p:nvPicPr>
        <p:blipFill rotWithShape="1">
          <a:blip r:embed="rId4">
            <a:alphaModFix/>
          </a:blip>
          <a:srcRect b="12215" l="0" r="0" t="11628"/>
          <a:stretch/>
        </p:blipFill>
        <p:spPr>
          <a:xfrm>
            <a:off x="1828800" y="1380975"/>
            <a:ext cx="15682901" cy="7363613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1828800" y="182875"/>
            <a:ext cx="94257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Picking Component (Waiting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6" name="Google Shape;396;p56" title="BTANOutput (5).png"/>
          <p:cNvPicPr preferRelativeResize="0"/>
          <p:nvPr/>
        </p:nvPicPr>
        <p:blipFill rotWithShape="1">
          <a:blip r:embed="rId4">
            <a:alphaModFix/>
          </a:blip>
          <a:srcRect b="8176" l="0" r="0" t="12597"/>
          <a:stretch/>
        </p:blipFill>
        <p:spPr>
          <a:xfrm>
            <a:off x="1828800" y="1160575"/>
            <a:ext cx="15682901" cy="78966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p56"/>
          <p:cNvSpPr txBox="1"/>
          <p:nvPr/>
        </p:nvSpPr>
        <p:spPr>
          <a:xfrm>
            <a:off x="6984825" y="4240600"/>
            <a:ext cx="26748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7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7"/>
          <p:cNvSpPr txBox="1"/>
          <p:nvPr/>
        </p:nvSpPr>
        <p:spPr>
          <a:xfrm>
            <a:off x="1828800" y="182875"/>
            <a:ext cx="94257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Picking Component (Ready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4" name="Google Shape;404;p57" title="BTANOutput (6).png"/>
          <p:cNvPicPr preferRelativeResize="0"/>
          <p:nvPr/>
        </p:nvPicPr>
        <p:blipFill rotWithShape="1">
          <a:blip r:embed="rId4">
            <a:alphaModFix/>
          </a:blip>
          <a:srcRect b="0" l="0" r="0" t="14507"/>
          <a:stretch/>
        </p:blipFill>
        <p:spPr>
          <a:xfrm>
            <a:off x="1828800" y="1338050"/>
            <a:ext cx="15682901" cy="7719176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8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0" y="91107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8"/>
          <p:cNvSpPr txBox="1"/>
          <p:nvPr/>
        </p:nvSpPr>
        <p:spPr>
          <a:xfrm>
            <a:off x="1828800" y="182875"/>
            <a:ext cx="94257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Picking Component (Done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1" name="Google Shape;411;p58" title="BTANOutput (7).png"/>
          <p:cNvPicPr preferRelativeResize="0"/>
          <p:nvPr/>
        </p:nvPicPr>
        <p:blipFill rotWithShape="1">
          <a:blip r:embed="rId4">
            <a:alphaModFix/>
          </a:blip>
          <a:srcRect b="4666" l="0" r="0" t="12593"/>
          <a:stretch/>
        </p:blipFill>
        <p:spPr>
          <a:xfrm>
            <a:off x="1828800" y="1485875"/>
            <a:ext cx="15682901" cy="7624851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9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0" y="91107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9"/>
          <p:cNvSpPr txBox="1"/>
          <p:nvPr/>
        </p:nvSpPr>
        <p:spPr>
          <a:xfrm>
            <a:off x="1828800" y="182875"/>
            <a:ext cx="17522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Manufacturing Order(Component - Available / In progress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59" title="BTANOutput (8).png"/>
          <p:cNvPicPr preferRelativeResize="0"/>
          <p:nvPr/>
        </p:nvPicPr>
        <p:blipFill rotWithShape="1">
          <a:blip r:embed="rId4">
            <a:alphaModFix/>
          </a:blip>
          <a:srcRect b="9134" l="0" r="0" t="8125"/>
          <a:stretch/>
        </p:blipFill>
        <p:spPr>
          <a:xfrm>
            <a:off x="1996525" y="1160575"/>
            <a:ext cx="15682901" cy="79501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0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0" y="91107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0"/>
          <p:cNvSpPr txBox="1"/>
          <p:nvPr/>
        </p:nvSpPr>
        <p:spPr>
          <a:xfrm>
            <a:off x="1828800" y="182875"/>
            <a:ext cx="17522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Manufacturing Order(Done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p60"/>
          <p:cNvSpPr txBox="1"/>
          <p:nvPr/>
        </p:nvSpPr>
        <p:spPr>
          <a:xfrm>
            <a:off x="5162550" y="5372100"/>
            <a:ext cx="21147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60" title="BTANOutput (9).png"/>
          <p:cNvPicPr preferRelativeResize="0"/>
          <p:nvPr/>
        </p:nvPicPr>
        <p:blipFill rotWithShape="1">
          <a:blip r:embed="rId4">
            <a:alphaModFix/>
          </a:blip>
          <a:srcRect b="7140" l="0" r="0" t="10023"/>
          <a:stretch/>
        </p:blipFill>
        <p:spPr>
          <a:xfrm>
            <a:off x="1828800" y="1352825"/>
            <a:ext cx="15955027" cy="7891374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1"/>
          <p:cNvSpPr txBox="1"/>
          <p:nvPr/>
        </p:nvSpPr>
        <p:spPr>
          <a:xfrm>
            <a:off x="1828800" y="182875"/>
            <a:ext cx="96012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Delivery Order (Ready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2" name="Google Shape;432;p61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0" y="91107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 title="BTANOutput.jpg"/>
          <p:cNvPicPr preferRelativeResize="0"/>
          <p:nvPr/>
        </p:nvPicPr>
        <p:blipFill rotWithShape="1">
          <a:blip r:embed="rId4">
            <a:alphaModFix/>
          </a:blip>
          <a:srcRect b="0" l="0" r="0" t="11956"/>
          <a:stretch/>
        </p:blipFill>
        <p:spPr>
          <a:xfrm>
            <a:off x="1828800" y="1252063"/>
            <a:ext cx="15682901" cy="7767174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2743200" y="1033272"/>
            <a:ext cx="6411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Scope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2743200" y="2743200"/>
            <a:ext cx="106092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Manufacturin</a:t>
            </a: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endParaRPr sz="4500">
              <a:latin typeface="Times"/>
              <a:ea typeface="Times"/>
              <a:cs typeface="Times"/>
              <a:sym typeface="Times"/>
            </a:endParaRPr>
          </a:p>
          <a:p>
            <a:pPr indent="-514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Warehouse Management</a:t>
            </a:r>
            <a:endParaRPr i="0" sz="4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Automation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/>
        </p:nvSpPr>
        <p:spPr>
          <a:xfrm>
            <a:off x="1828800" y="182875"/>
            <a:ext cx="96012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Delivery Order (Done State)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9" name="Google Shape;439;p62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0" y="91107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2" title="BTANOutput (10).png"/>
          <p:cNvPicPr preferRelativeResize="0"/>
          <p:nvPr/>
        </p:nvPicPr>
        <p:blipFill rotWithShape="1">
          <a:blip r:embed="rId4">
            <a:alphaModFix/>
          </a:blip>
          <a:srcRect b="5298" l="0" r="0" t="8121"/>
          <a:stretch/>
        </p:blipFill>
        <p:spPr>
          <a:xfrm>
            <a:off x="1996525" y="1160575"/>
            <a:ext cx="15682901" cy="774542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3" title="b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983275"/>
            <a:ext cx="15242924" cy="7850225"/>
          </a:xfrm>
          <a:prstGeom prst="rect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6" name="Google Shape;446;p63"/>
          <p:cNvSpPr txBox="1"/>
          <p:nvPr/>
        </p:nvSpPr>
        <p:spPr>
          <a:xfrm>
            <a:off x="1828800" y="182880"/>
            <a:ext cx="837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Barcode Module</a:t>
            </a:r>
            <a:endParaRPr/>
          </a:p>
        </p:txBody>
      </p:sp>
      <p:pic>
        <p:nvPicPr>
          <p:cNvPr id="447" name="Google Shape;447;p63" title="Untitled design.png"/>
          <p:cNvPicPr preferRelativeResize="0"/>
          <p:nvPr/>
        </p:nvPicPr>
        <p:blipFill rotWithShape="1">
          <a:blip r:embed="rId4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/>
          <p:nvPr/>
        </p:nvSpPr>
        <p:spPr>
          <a:xfrm>
            <a:off x="7176975" y="6401675"/>
            <a:ext cx="1484100" cy="150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4" title="Screenshot_2025-03-12_17-59-08.png"/>
          <p:cNvPicPr preferRelativeResize="0"/>
          <p:nvPr/>
        </p:nvPicPr>
        <p:blipFill rotWithShape="1">
          <a:blip r:embed="rId3">
            <a:alphaModFix/>
          </a:blip>
          <a:srcRect b="0" l="0" r="0" t="24253"/>
          <a:stretch/>
        </p:blipFill>
        <p:spPr>
          <a:xfrm>
            <a:off x="1828800" y="983275"/>
            <a:ext cx="15242924" cy="7850224"/>
          </a:xfrm>
          <a:prstGeom prst="rect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64"/>
          <p:cNvSpPr txBox="1"/>
          <p:nvPr/>
        </p:nvSpPr>
        <p:spPr>
          <a:xfrm>
            <a:off x="1828800" y="182880"/>
            <a:ext cx="740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Barcode Demo PDF</a:t>
            </a:r>
            <a:endParaRPr/>
          </a:p>
        </p:txBody>
      </p:sp>
      <p:pic>
        <p:nvPicPr>
          <p:cNvPr id="455" name="Google Shape;455;p64" title="Untitled design.png"/>
          <p:cNvPicPr preferRelativeResize="0"/>
          <p:nvPr/>
        </p:nvPicPr>
        <p:blipFill rotWithShape="1">
          <a:blip r:embed="rId4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/>
        </p:nvSpPr>
        <p:spPr>
          <a:xfrm>
            <a:off x="1828800" y="229305"/>
            <a:ext cx="96012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Barcode Operations</a:t>
            </a:r>
            <a:endParaRPr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1" name="Google Shape;461;p65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5"/>
          <p:cNvPicPr preferRelativeResize="0"/>
          <p:nvPr/>
        </p:nvPicPr>
        <p:blipFill rotWithShape="1">
          <a:blip r:embed="rId4">
            <a:alphaModFix/>
          </a:blip>
          <a:srcRect b="9397" l="0" r="0" t="15182"/>
          <a:stretch/>
        </p:blipFill>
        <p:spPr>
          <a:xfrm>
            <a:off x="1828800" y="1207008"/>
            <a:ext cx="15242924" cy="7850225"/>
          </a:xfrm>
          <a:prstGeom prst="rect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3" name="Google Shape;463;p65"/>
          <p:cNvSpPr/>
          <p:nvPr/>
        </p:nvSpPr>
        <p:spPr>
          <a:xfrm>
            <a:off x="13208675" y="2041150"/>
            <a:ext cx="3701700" cy="143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0775" y="2940450"/>
            <a:ext cx="1398700" cy="3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/>
        </p:nvSpPr>
        <p:spPr>
          <a:xfrm>
            <a:off x="1828800" y="182880"/>
            <a:ext cx="832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Picking Components</a:t>
            </a:r>
            <a:endParaRPr/>
          </a:p>
        </p:txBody>
      </p:sp>
      <p:pic>
        <p:nvPicPr>
          <p:cNvPr id="470" name="Google Shape;470;p66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6" title="Odoo-Barcode-Picking-Client-Action-03-27-2025_04_44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35675"/>
            <a:ext cx="15094500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7"/>
          <p:cNvSpPr txBox="1"/>
          <p:nvPr/>
        </p:nvSpPr>
        <p:spPr>
          <a:xfrm>
            <a:off x="1828800" y="182880"/>
            <a:ext cx="795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Scan Product</a:t>
            </a:r>
            <a:endParaRPr/>
          </a:p>
        </p:txBody>
      </p:sp>
      <p:pic>
        <p:nvPicPr>
          <p:cNvPr id="477" name="Google Shape;477;p67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7" title="Odoo-Barcode-Picking-Client-Action-03-27-2025_04_46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950" y="1182725"/>
            <a:ext cx="14809300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8"/>
          <p:cNvSpPr txBox="1"/>
          <p:nvPr/>
        </p:nvSpPr>
        <p:spPr>
          <a:xfrm>
            <a:off x="1828800" y="182880"/>
            <a:ext cx="733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Picking</a:t>
            </a: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(Validate)</a:t>
            </a:r>
            <a:endParaRPr/>
          </a:p>
        </p:txBody>
      </p:sp>
      <p:pic>
        <p:nvPicPr>
          <p:cNvPr id="484" name="Google Shape;484;p68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8" title="Odoo-Barcode-Picking-Client-Action-03-27-2025_04_46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950" y="1182725"/>
            <a:ext cx="14809300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p68" title="validat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9075" y="1984149"/>
            <a:ext cx="2599175" cy="3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/>
        </p:nvSpPr>
        <p:spPr>
          <a:xfrm>
            <a:off x="1828800" y="182880"/>
            <a:ext cx="911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Scan Manufacturing Order</a:t>
            </a:r>
            <a:endParaRPr/>
          </a:p>
        </p:txBody>
      </p:sp>
      <p:pic>
        <p:nvPicPr>
          <p:cNvPr id="492" name="Google Shape;492;p69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9" title="Odoo-Barcode-MO-Client-Action-03-27-2025_04_59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35675"/>
            <a:ext cx="14676175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0"/>
          <p:cNvSpPr txBox="1"/>
          <p:nvPr/>
        </p:nvSpPr>
        <p:spPr>
          <a:xfrm>
            <a:off x="1828800" y="182880"/>
            <a:ext cx="848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Manufacturing Order (Validate)</a:t>
            </a:r>
            <a:endParaRPr/>
          </a:p>
        </p:txBody>
      </p:sp>
      <p:pic>
        <p:nvPicPr>
          <p:cNvPr id="499" name="Google Shape;499;p70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0" title="Odoo-03-27-2025_05_02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35675"/>
            <a:ext cx="14923374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1" name="Google Shape;501;p70" title="Changing 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3750" y="1974855"/>
            <a:ext cx="26384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1"/>
          <p:cNvSpPr txBox="1"/>
          <p:nvPr/>
        </p:nvSpPr>
        <p:spPr>
          <a:xfrm>
            <a:off x="1828800" y="182880"/>
            <a:ext cx="696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Delivery Order </a:t>
            </a:r>
            <a:endParaRPr/>
          </a:p>
        </p:txBody>
      </p:sp>
      <p:pic>
        <p:nvPicPr>
          <p:cNvPr id="507" name="Google Shape;507;p71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1" title="Odoo-Barcode-Picking-Client-Action-03-27-2025_05_09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35675"/>
            <a:ext cx="14790277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6243083" y="2146376"/>
            <a:ext cx="9525" cy="1655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67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743200" y="1033272"/>
            <a:ext cx="4857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0" i="0" sz="8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743200" y="2743200"/>
            <a:ext cx="15194400" cy="6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Streamline Warehouse Operations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Improve Inventory Accuracy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51435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Optimize Stock Levels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Enhance Order Processing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Increase Productivity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Provide Real-Time Insights</a:t>
            </a:r>
            <a:endParaRPr i="0" sz="4500" u="none" cap="none" strike="noStrike">
              <a:solidFill>
                <a:srgbClr val="000000"/>
              </a:solidFill>
            </a:endParaRPr>
          </a:p>
        </p:txBody>
      </p:sp>
      <p:pic>
        <p:nvPicPr>
          <p:cNvPr id="126" name="Google Shape;126;p18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/>
          <p:nvPr/>
        </p:nvSpPr>
        <p:spPr>
          <a:xfrm>
            <a:off x="1828800" y="182880"/>
            <a:ext cx="658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Scan Source Location</a:t>
            </a:r>
            <a:endParaRPr/>
          </a:p>
        </p:txBody>
      </p:sp>
      <p:pic>
        <p:nvPicPr>
          <p:cNvPr id="514" name="Google Shape;514;p72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2" title="Odoo-Barcode-Picking-Client-Action-03-27-2025_05_11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35675"/>
            <a:ext cx="14809300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/>
          <p:nvPr/>
        </p:nvSpPr>
        <p:spPr>
          <a:xfrm>
            <a:off x="1828800" y="340855"/>
            <a:ext cx="658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Scan Product </a:t>
            </a:r>
            <a:endParaRPr/>
          </a:p>
        </p:txBody>
      </p:sp>
      <p:pic>
        <p:nvPicPr>
          <p:cNvPr id="521" name="Google Shape;521;p73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3" title="Odoo-Barcode-Picking-Client-Action-03-27-2025_05_14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293650"/>
            <a:ext cx="15436776" cy="776357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/>
        </p:nvSpPr>
        <p:spPr>
          <a:xfrm>
            <a:off x="1828800" y="163125"/>
            <a:ext cx="817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Scan a package or put in pack</a:t>
            </a:r>
            <a:endParaRPr/>
          </a:p>
        </p:txBody>
      </p:sp>
      <p:pic>
        <p:nvPicPr>
          <p:cNvPr id="528" name="Google Shape;528;p74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4" title="Odoo-Barcode-Picking-Client-Action-03-27-2025_05_17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15925"/>
            <a:ext cx="15265650" cy="794130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/>
        </p:nvSpPr>
        <p:spPr>
          <a:xfrm>
            <a:off x="1730075" y="182875"/>
            <a:ext cx="817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Delivery Order (Validate)</a:t>
            </a:r>
            <a:endParaRPr/>
          </a:p>
        </p:txBody>
      </p:sp>
      <p:pic>
        <p:nvPicPr>
          <p:cNvPr id="535" name="Google Shape;535;p75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5" title="Odoo-Barcode-Picking-Client-Action-03-27-2025_05_36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075" y="1135675"/>
            <a:ext cx="15079151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7" name="Google Shape;537;p75" title="changing 2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0800" y="2071425"/>
            <a:ext cx="263842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6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6"/>
          <p:cNvSpPr txBox="1"/>
          <p:nvPr/>
        </p:nvSpPr>
        <p:spPr>
          <a:xfrm>
            <a:off x="1828800" y="182880"/>
            <a:ext cx="683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Batch Transfer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4" name="Google Shape;544;p76" title="Odoo-Barcode-Batch-Picking-Client-Action-03-27-2025_06_30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059475"/>
            <a:ext cx="14904350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7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7"/>
          <p:cNvSpPr txBox="1"/>
          <p:nvPr/>
        </p:nvSpPr>
        <p:spPr>
          <a:xfrm>
            <a:off x="1828800" y="182880"/>
            <a:ext cx="683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Scan product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1" name="Google Shape;551;p77" title="Odoo-Barcode-Batch-Picking-Client-Action-03-27-2025_07_08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35675"/>
            <a:ext cx="15246624" cy="7921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8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8"/>
          <p:cNvSpPr txBox="1"/>
          <p:nvPr/>
        </p:nvSpPr>
        <p:spPr>
          <a:xfrm>
            <a:off x="1828800" y="182880"/>
            <a:ext cx="683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Batch Transfer (Validated)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8" name="Google Shape;558;p78" title="Odoo-Barcode-Batch-Picking-Client-Action-03-27-2025_07_08_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54675"/>
            <a:ext cx="14923374" cy="790255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9" name="Google Shape;559;p78" title="Odoo-Batch-Transfers-03-27-2025_07_18_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51850" y="1888950"/>
            <a:ext cx="26003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/>
          <p:nvPr/>
        </p:nvSpPr>
        <p:spPr>
          <a:xfrm>
            <a:off x="6292950" y="3462750"/>
            <a:ext cx="5702100" cy="3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99"/>
              <a:buFont typeface="Arial"/>
              <a:buNone/>
            </a:pPr>
            <a:r>
              <a:rPr b="1" i="0" lang="en-US" sz="11999" u="none" cap="none" strike="noStrike">
                <a:solidFill>
                  <a:srgbClr val="875A7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 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65" name="Google Shape;565;p79"/>
          <p:cNvSpPr txBox="1"/>
          <p:nvPr/>
        </p:nvSpPr>
        <p:spPr>
          <a:xfrm>
            <a:off x="10990975" y="386750"/>
            <a:ext cx="775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79"/>
          <p:cNvSpPr txBox="1"/>
          <p:nvPr/>
        </p:nvSpPr>
        <p:spPr>
          <a:xfrm>
            <a:off x="644300" y="0"/>
            <a:ext cx="1470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2743200" y="1033272"/>
            <a:ext cx="5825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Deliverables</a:t>
            </a:r>
            <a:endParaRPr b="0" i="0" sz="8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2743200" y="2743200"/>
            <a:ext cx="12884100" cy="6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Automated Inventory System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Barcode-Based Picking and Location Assignment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Integrated Manufacturing &amp; Warehouse System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Efficiency And Accuracy Dashboard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Real-Time Inventory Visibility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4500"/>
              <a:buChar char="●"/>
            </a:pPr>
            <a:r>
              <a:rPr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</a:t>
            </a:r>
            <a:r>
              <a:rPr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atic Inventory Updation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IOT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19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2743200" y="1033272"/>
            <a:ext cx="7469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743200" y="2743200"/>
            <a:ext cx="130167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4572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Inventory Management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Order Management</a:t>
            </a:r>
            <a:endParaRPr i="0" sz="4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Times"/>
              <a:buChar char="●"/>
            </a:pPr>
            <a:r>
              <a:rPr i="0" lang="en-US" sz="4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Shipping Management</a:t>
            </a:r>
            <a:endParaRPr i="0" sz="4500" u="none" cap="none" strike="noStrike">
              <a:solidFill>
                <a:srgbClr val="000000"/>
              </a:solidFill>
            </a:endParaRPr>
          </a:p>
        </p:txBody>
      </p:sp>
      <p:pic>
        <p:nvPicPr>
          <p:cNvPr id="140" name="Google Shape;140;p20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2743200" y="1033272"/>
            <a:ext cx="12013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Gaps Of Existing System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2743200" y="2743200"/>
            <a:ext cx="146394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Manually Manage I</a:t>
            </a: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nventory</a:t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Implementation Cost</a:t>
            </a:r>
            <a:endParaRPr b="0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Difficult User Interface</a:t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Customization 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Char char="●"/>
            </a:pPr>
            <a:r>
              <a:rPr lang="en-US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Reports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1" title="Untitled design.png"/>
          <p:cNvPicPr preferRelativeResize="0"/>
          <p:nvPr/>
        </p:nvPicPr>
        <p:blipFill rotWithShape="1">
          <a:blip r:embed="rId3">
            <a:alphaModFix/>
          </a:blip>
          <a:srcRect b="18971" l="0" r="0" t="22111"/>
          <a:stretch/>
        </p:blipFill>
        <p:spPr>
          <a:xfrm>
            <a:off x="149775" y="9057225"/>
            <a:ext cx="1996525" cy="1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